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2" autoAdjust="0"/>
    <p:restoredTop sz="94660"/>
  </p:normalViewPr>
  <p:slideViewPr>
    <p:cSldViewPr snapToGrid="0">
      <p:cViewPr>
        <p:scale>
          <a:sx n="95" d="100"/>
          <a:sy n="95" d="100"/>
        </p:scale>
        <p:origin x="115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60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2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58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96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6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3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04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17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82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1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2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01CA0-C1B3-4615-9D8F-551081110267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7219-1F66-4E6B-A54A-301C20D251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11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nitin.com/zh-tw" TargetMode="External"/><Relationship Id="rId2" Type="http://schemas.openxmlformats.org/officeDocument/2006/relationships/hyperlink" Target="https://webap.nkust.edu.tw/nkus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loud.ncl.edu.tw/nkust/in_pop3.php?school_id=409" TargetMode="External"/><Relationship Id="rId4" Type="http://schemas.openxmlformats.org/officeDocument/2006/relationships/hyperlink" Target="http://www.lib.nkmu.edu.tw/lib/download/downloadform/Turnitin%E4%BD%BF%E7%94%A8%E6%8C%87%E5%8D%9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nkust.edu.tw/portal/portal__thesis_submit.php?button_num=_thesis_submit" TargetMode="External"/><Relationship Id="rId2" Type="http://schemas.openxmlformats.org/officeDocument/2006/relationships/hyperlink" Target="https://cloud.ncl.edu.tw/nkus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40.133.78.85/sl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33.78.85/sls/" TargetMode="External"/><Relationship Id="rId2" Type="http://schemas.openxmlformats.org/officeDocument/2006/relationships/hyperlink" Target="https://cloud.ncl.edu.tw/nkus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F83F2CAD-2758-4FAC-A5EB-F9E606751473}"/>
              </a:ext>
            </a:extLst>
          </p:cNvPr>
          <p:cNvSpPr txBox="1"/>
          <p:nvPr/>
        </p:nvSpPr>
        <p:spPr>
          <a:xfrm>
            <a:off x="634675" y="257202"/>
            <a:ext cx="5886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國立高雄科技大學 營建工程系論文口試及畢業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SOP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D7CEF24-11B2-4665-BFC6-C194EA498A25}"/>
              </a:ext>
            </a:extLst>
          </p:cNvPr>
          <p:cNvSpPr/>
          <p:nvPr/>
        </p:nvSpPr>
        <p:spPr>
          <a:xfrm>
            <a:off x="0" y="568995"/>
            <a:ext cx="6991815" cy="139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50000"/>
              </a:lnSpc>
              <a:spcAft>
                <a:spcPts val="0"/>
              </a:spcAft>
            </a:pPr>
            <a:r>
              <a:rPr lang="zh-TW" altLang="zh-TW" sz="1600" kern="100" dirty="0">
                <a:highlight>
                  <a:srgbClr val="FFFF00"/>
                </a:highlight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請先</a:t>
            </a:r>
            <a:r>
              <a:rPr lang="zh-TW" altLang="zh-TW" sz="1600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申請或確認以下系統帳號：</a:t>
            </a:r>
            <a:endParaRPr lang="zh-TW" altLang="zh-TW" sz="1400" kern="100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TW" sz="1400" u="sng" kern="100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校務系統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：研究生學位口試申請作業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TW" sz="1400" u="sng" kern="100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3"/>
              </a:rPr>
              <a:t>論文原創性比對系統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(</a:t>
            </a:r>
            <a:r>
              <a:rPr lang="en-US" altLang="zh-TW" sz="1400" u="sng" kern="100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3"/>
              </a:rPr>
              <a:t>系統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en-US" altLang="zh-TW" sz="1400" u="sng" kern="100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4"/>
              </a:rPr>
              <a:t>操作手冊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：論文比對帳號申請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TW" sz="1400" u="sng" kern="100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5"/>
              </a:rPr>
              <a:t>碩博士論文網帳號申請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：口試完成後，鍵入資料並上傳論文全文及審定書之電子檔</a:t>
            </a:r>
          </a:p>
        </p:txBody>
      </p:sp>
      <p:sp>
        <p:nvSpPr>
          <p:cNvPr id="10" name="矩形: 圓角化對角角落 9">
            <a:extLst>
              <a:ext uri="{FF2B5EF4-FFF2-40B4-BE49-F238E27FC236}">
                <a16:creationId xmlns:a16="http://schemas.microsoft.com/office/drawing/2014/main" id="{6D3449F1-1324-4749-8A72-2E6D3942CFEF}"/>
              </a:ext>
            </a:extLst>
          </p:cNvPr>
          <p:cNvSpPr/>
          <p:nvPr/>
        </p:nvSpPr>
        <p:spPr>
          <a:xfrm>
            <a:off x="1683026" y="2199861"/>
            <a:ext cx="5079515" cy="455263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US" altLang="zh-TW" sz="1600" dirty="0"/>
              <a:t>1</a:t>
            </a:r>
            <a:r>
              <a:rPr lang="en-US" altLang="zh-TW" sz="1400" dirty="0"/>
              <a:t>.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進行論文原創性比對</a:t>
            </a:r>
          </a:p>
          <a:p>
            <a:pPr marL="182563" algn="just">
              <a:lnSpc>
                <a:spcPct val="150000"/>
              </a:lnSpc>
            </a:pP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請登入</a:t>
            </a:r>
            <a:r>
              <a:rPr lang="en-US" altLang="zh-TW" sz="1400" u="sng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論文原創性比對系統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，比對後，列印原創性報告第一頁總表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不得高於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20%)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0" algn="just"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繳交口考申請資料至系辦</a:t>
            </a:r>
          </a:p>
          <a:p>
            <a:pPr marL="182563" algn="just">
              <a:lnSpc>
                <a:spcPct val="150000"/>
              </a:lnSpc>
            </a:pP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請於規定之期限內，繳交以下資料至系辦：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碩士班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8288" algn="just">
              <a:lnSpc>
                <a:spcPct val="150000"/>
              </a:lnSpc>
            </a:pP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研究生學位考試申請書、線上偵測剽竊系統比對結果、歷年成績單、選課清單、學術研究倫理課程修課證明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若是本系大學部畢業直升碩士者，請務必使用碩士學號進行學術課程之修課證明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、畢業論文公開發表佐證資料。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碩專班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638" algn="just">
              <a:lnSpc>
                <a:spcPct val="150000"/>
              </a:lnSpc>
            </a:pP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研究生學位考試申請書、線上偵測剽竊系統比對結果、歷年成績單、選課清單、學術研究倫理課程修課證明。</a:t>
            </a:r>
          </a:p>
        </p:txBody>
      </p:sp>
      <p:sp>
        <p:nvSpPr>
          <p:cNvPr id="8" name="星形: 六角 7">
            <a:extLst>
              <a:ext uri="{FF2B5EF4-FFF2-40B4-BE49-F238E27FC236}">
                <a16:creationId xmlns:a16="http://schemas.microsoft.com/office/drawing/2014/main" id="{610A69D3-4DC1-4939-AB9A-F258AFE58E34}"/>
              </a:ext>
            </a:extLst>
          </p:cNvPr>
          <p:cNvSpPr/>
          <p:nvPr/>
        </p:nvSpPr>
        <p:spPr>
          <a:xfrm>
            <a:off x="53008" y="3015429"/>
            <a:ext cx="1881051" cy="1774466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論文申請作業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: 圓角化對角角落 11">
            <a:extLst>
              <a:ext uri="{FF2B5EF4-FFF2-40B4-BE49-F238E27FC236}">
                <a16:creationId xmlns:a16="http://schemas.microsoft.com/office/drawing/2014/main" id="{BB843979-DA0A-4833-9B0A-64CC1B61F14F}"/>
              </a:ext>
            </a:extLst>
          </p:cNvPr>
          <p:cNvSpPr/>
          <p:nvPr/>
        </p:nvSpPr>
        <p:spPr>
          <a:xfrm>
            <a:off x="1516326" y="7054682"/>
            <a:ext cx="5189273" cy="267241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lvl="0" indent="-182563"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自行準備茶點及口考資料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lvl="0" indent="-179388"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至校務系統列印出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「研究學位考試評分表」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「研究生學位考試總評分表」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，於當天給予口試委員評分。</a:t>
            </a:r>
          </a:p>
          <a:p>
            <a:pPr marL="182563" lvl="0" indent="-182563"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研究所學位論文考試審定書：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2563" lvl="0" indent="-3175">
              <a:lnSpc>
                <a:spcPct val="150000"/>
              </a:lnSpc>
            </a:pP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口試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通過後，確認口考召集人、口試委員 及 指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教授均簽名。</a:t>
            </a:r>
          </a:p>
          <a:p>
            <a:pPr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審定書交由指導教授收回。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口試委員領據簽名。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星形: 六角 10">
            <a:extLst>
              <a:ext uri="{FF2B5EF4-FFF2-40B4-BE49-F238E27FC236}">
                <a16:creationId xmlns:a16="http://schemas.microsoft.com/office/drawing/2014/main" id="{DC88633F-D31F-4492-8B62-A3EE04C6C287}"/>
              </a:ext>
            </a:extLst>
          </p:cNvPr>
          <p:cNvSpPr/>
          <p:nvPr/>
        </p:nvSpPr>
        <p:spPr>
          <a:xfrm>
            <a:off x="39756" y="7411866"/>
            <a:ext cx="1881051" cy="1774466"/>
          </a:xfrm>
          <a:prstGeom prst="star6">
            <a:avLst>
              <a:gd name="adj" fmla="val 25880"/>
              <a:gd name="hf" fmla="val 1154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口試作業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當天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" name="箭號: 向下 1">
            <a:extLst>
              <a:ext uri="{FF2B5EF4-FFF2-40B4-BE49-F238E27FC236}">
                <a16:creationId xmlns:a16="http://schemas.microsoft.com/office/drawing/2014/main" id="{57BD859D-00FF-496C-8C18-2AEBDB4A0CDD}"/>
              </a:ext>
            </a:extLst>
          </p:cNvPr>
          <p:cNvSpPr/>
          <p:nvPr/>
        </p:nvSpPr>
        <p:spPr>
          <a:xfrm>
            <a:off x="667177" y="5180230"/>
            <a:ext cx="671292" cy="184342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67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圓角化對角角落 9">
            <a:extLst>
              <a:ext uri="{FF2B5EF4-FFF2-40B4-BE49-F238E27FC236}">
                <a16:creationId xmlns:a16="http://schemas.microsoft.com/office/drawing/2014/main" id="{6D3449F1-1324-4749-8A72-2E6D3942CFEF}"/>
              </a:ext>
            </a:extLst>
          </p:cNvPr>
          <p:cNvSpPr/>
          <p:nvPr/>
        </p:nvSpPr>
        <p:spPr>
          <a:xfrm>
            <a:off x="1902074" y="962356"/>
            <a:ext cx="4833256" cy="18698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修正論文經指導教授核閱後，進入本校圖書館首頁→「</a:t>
            </a:r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 tooltip="博碩士論文全文上傳系統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博碩士論文全文上傳系統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」，上傳論文全文及審定書、電子檔。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AutoNum type="arabicPeriod"/>
            </a:pP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碩博士論文上傳系統</a:t>
            </a:r>
          </a:p>
          <a:p>
            <a:pPr indent="357188"/>
            <a:r>
              <a:rPr lang="en-US" altLang="zh-TW" sz="1600" u="sng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https://cloud.ncl.edu.tw/nkust/</a:t>
            </a:r>
            <a:endParaRPr lang="zh-TW" altLang="zh-TW" sz="1600" u="sng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星形: 六角 7">
            <a:extLst>
              <a:ext uri="{FF2B5EF4-FFF2-40B4-BE49-F238E27FC236}">
                <a16:creationId xmlns:a16="http://schemas.microsoft.com/office/drawing/2014/main" id="{610A69D3-4DC1-4939-AB9A-F258AFE58E34}"/>
              </a:ext>
            </a:extLst>
          </p:cNvPr>
          <p:cNvSpPr/>
          <p:nvPr/>
        </p:nvSpPr>
        <p:spPr>
          <a:xfrm>
            <a:off x="143994" y="984197"/>
            <a:ext cx="1881051" cy="1774466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口試之後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: 圓角化對角角落 11">
            <a:extLst>
              <a:ext uri="{FF2B5EF4-FFF2-40B4-BE49-F238E27FC236}">
                <a16:creationId xmlns:a16="http://schemas.microsoft.com/office/drawing/2014/main" id="{BB843979-DA0A-4833-9B0A-64CC1B61F14F}"/>
              </a:ext>
            </a:extLst>
          </p:cNvPr>
          <p:cNvSpPr/>
          <p:nvPr/>
        </p:nvSpPr>
        <p:spPr>
          <a:xfrm>
            <a:off x="1991710" y="4666593"/>
            <a:ext cx="4767230" cy="1734207"/>
          </a:xfrm>
          <a:prstGeom prst="round2DiagRect">
            <a:avLst>
              <a:gd name="adj1" fmla="val 16667"/>
              <a:gd name="adj2" fmla="val 129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學位論文繳交</a:t>
            </a:r>
          </a:p>
          <a:p>
            <a:r>
              <a:rPr lang="en-US" altLang="zh-TW" sz="1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https://www.lib.nkust.edu.tw/portal/portal__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thesis_submit.php?button_num=_thesis_submit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畢業生離校系統</a:t>
            </a:r>
          </a:p>
          <a:p>
            <a:r>
              <a:rPr lang="en-US" altLang="zh-TW" sz="1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http://140.133.78.85/sls/</a:t>
            </a:r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星形: 六角 10">
            <a:extLst>
              <a:ext uri="{FF2B5EF4-FFF2-40B4-BE49-F238E27FC236}">
                <a16:creationId xmlns:a16="http://schemas.microsoft.com/office/drawing/2014/main" id="{DC88633F-D31F-4492-8B62-A3EE04C6C287}"/>
              </a:ext>
            </a:extLst>
          </p:cNvPr>
          <p:cNvSpPr/>
          <p:nvPr/>
        </p:nvSpPr>
        <p:spPr>
          <a:xfrm>
            <a:off x="196244" y="4700803"/>
            <a:ext cx="1881051" cy="1774466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離校手續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箭號: 向下 5">
            <a:extLst>
              <a:ext uri="{FF2B5EF4-FFF2-40B4-BE49-F238E27FC236}">
                <a16:creationId xmlns:a16="http://schemas.microsoft.com/office/drawing/2014/main" id="{80D08103-AAF6-4038-BDE1-EE38CD119A98}"/>
              </a:ext>
            </a:extLst>
          </p:cNvPr>
          <p:cNvSpPr/>
          <p:nvPr/>
        </p:nvSpPr>
        <p:spPr>
          <a:xfrm>
            <a:off x="767255" y="2921876"/>
            <a:ext cx="651642" cy="156604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407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67B025D-C375-430B-BDB0-BE61849F4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9023"/>
              </p:ext>
            </p:extLst>
          </p:nvPr>
        </p:nvGraphicFramePr>
        <p:xfrm>
          <a:off x="84081" y="367860"/>
          <a:ext cx="6689836" cy="684241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33220">
                  <a:extLst>
                    <a:ext uri="{9D8B030D-6E8A-4147-A177-3AD203B41FA5}">
                      <a16:colId xmlns:a16="http://schemas.microsoft.com/office/drawing/2014/main" val="1857713806"/>
                    </a:ext>
                  </a:extLst>
                </a:gridCol>
                <a:gridCol w="3526972">
                  <a:extLst>
                    <a:ext uri="{9D8B030D-6E8A-4147-A177-3AD203B41FA5}">
                      <a16:colId xmlns:a16="http://schemas.microsoft.com/office/drawing/2014/main" val="2620434043"/>
                    </a:ext>
                  </a:extLst>
                </a:gridCol>
                <a:gridCol w="1729644">
                  <a:extLst>
                    <a:ext uri="{9D8B030D-6E8A-4147-A177-3AD203B41FA5}">
                      <a16:colId xmlns:a16="http://schemas.microsoft.com/office/drawing/2014/main" val="294402439"/>
                    </a:ext>
                  </a:extLst>
                </a:gridCol>
              </a:tblGrid>
              <a:tr h="3462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表單下載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8772689"/>
                  </a:ext>
                </a:extLst>
              </a:tr>
              <a:tr h="111855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一、口試申請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6/30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前、下學期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12/31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申請口試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校務系統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研究生學位</a:t>
                      </a:r>
                      <a:r>
                        <a:rPr lang="zh-TW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印出資料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考試申請書、線上偵測剽竊系統比對結果、歷年成績單、選課清單、畢業論文公開發表佐證資料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碩士班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only)</a:t>
                      </a:r>
                      <a:r>
                        <a:rPr lang="zh-TW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zh-TW" sz="12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學術研究倫理課程修課證明</a:t>
                      </a:r>
                      <a:r>
                        <a:rPr lang="en-US" altLang="zh-TW" sz="120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若是本系大學部畢業直升碩士者，請務必使用碩士學號進行學術課程之修課證明</a:t>
                      </a:r>
                      <a:r>
                        <a:rPr lang="en-US" altLang="zh-TW" sz="120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zh-TW" sz="120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1200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確定口試委員時間及名單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寄發論文資料給口試委員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預借教室及器材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16759"/>
                  </a:ext>
                </a:extLst>
              </a:tr>
              <a:tr h="931379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二、口試當天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茶點及相關資料準備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「研究生學位考試評分表」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「研究生學位考試總評分表」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考試委員審定書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buFont typeface="+mj-lt"/>
                        <a:buAutoNum type="arabicPeriod" startAt="2"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口試委員費用領據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系辦製單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將評分單正本及口考委員領據交回系辦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審定書交由指導教授收回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040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三、論文修改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依據口試委員之建議進行論文修改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參考本校「國立高雄科技大學研究生畢業程序及繳交畢業論文須知」。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354456"/>
                  </a:ext>
                </a:extLst>
              </a:tr>
              <a:tr h="2107053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四、上傳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裝訂複印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將修改完成之論文上傳至碩博士倫文網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https://cloud.ncl.edu.tw/nkust/</a:t>
                      </a:r>
                      <a:endParaRPr lang="zh-TW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依照系統指示，填寫論文書目摘要、上傳電子論文，並於步驟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時列印「學位論文授權書」（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式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份，請務必由系統產生後列印）。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註：授權書內之授權人簽名處請務必親筆簽名，指導教授簽名處可配合教師要求選擇簽署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。授權書請用藍筆，本人親自簽名 。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請將論文封面、審定書、誌謝、摘要、目次、正文、圖表、參考文獻、附錄等要件，全部轉檔成單一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PDF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檔案後再完整上傳。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審查通過後，再印出論文最終版，說明如下：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碩士論文封面為「水藍色」膠裝。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以往系上皆以水藍色裝訂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不限精裝平裝，繳交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本給學校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圖書館*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、系辦*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1)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。指導教授與口考委員的論文本請額外再列印。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119690"/>
                  </a:ext>
                </a:extLst>
              </a:tr>
              <a:tr h="1267286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五、離校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先自行至離校系統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http://140.133.78.85/sls/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，提出申請即可查詢畢業資格審查結果。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填寫相關資料及問卷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確認所有向學校借閱的書籍及畢業衣袍已歸還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帶著論文及學生證跑畢業離校流程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</a:p>
                    <a:p>
                      <a:pPr marL="182563" indent="0" algn="l">
                        <a:buFont typeface="+mj-lt"/>
                        <a:buNone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 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系辦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論文*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 </a:t>
                      </a:r>
                    </a:p>
                    <a:p>
                      <a:pPr marL="182563" indent="0" algn="l">
                        <a:buFont typeface="+mj-lt"/>
                        <a:buNone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(2) 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圖書館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論文*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 </a:t>
                      </a:r>
                    </a:p>
                    <a:p>
                      <a:pPr marL="182563" indent="0" algn="l">
                        <a:buFont typeface="+mj-lt"/>
                        <a:buNone/>
                      </a:pP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(3) 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綜合業務處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領取畢業證書 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82563" indent="-182563" algn="l">
                        <a:buFont typeface="+mj-lt"/>
                        <a:buNone/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研究生務必於次學期開學前完成學位論文及相關授權繳交。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8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6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928</Words>
  <Application>Microsoft Office PowerPoint</Application>
  <PresentationFormat>A4 紙張 (210x297 公釐)</PresentationFormat>
  <Paragraphs>70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superuser</dc:creator>
  <cp:lastModifiedBy>superuser</cp:lastModifiedBy>
  <cp:revision>35</cp:revision>
  <dcterms:created xsi:type="dcterms:W3CDTF">2021-05-20T08:14:54Z</dcterms:created>
  <dcterms:modified xsi:type="dcterms:W3CDTF">2021-06-11T06:43:36Z</dcterms:modified>
</cp:coreProperties>
</file>